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340000"/>
            <a:ext cx="12193200" cy="126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5400" b="1">
                <a:solidFill>
                  <a:srgbClr val="14231B"/>
                </a:solidFill>
                <a:latin typeface="Inter"/>
              </a:rPr>
              <a:t>PEHero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780000"/>
            <a:ext cx="12193200" cy="5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000" b="0">
                <a:solidFill>
                  <a:srgbClr val="415046"/>
                </a:solidFill>
                <a:latin typeface="Inter"/>
              </a:rPr>
              <a:t>Your Private Equity AI Agent Squad.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392000"/>
            <a:ext cx="12193200" cy="36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400" b="0">
                <a:solidFill>
                  <a:srgbClr val="7A867E"/>
                </a:solidFill>
                <a:latin typeface="Inter"/>
              </a:rPr>
              <a:t>Sourcing · underwriting · diligence · capital · portfolio operations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111132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TOUR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11113200" cy="57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>
                <a:solidFill>
                  <a:srgbClr val="14231B"/>
                </a:solidFill>
                <a:latin typeface="Inter"/>
              </a:rPr>
              <a:t>What you'll see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404000"/>
            <a:ext cx="11113200" cy="36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>
                <a:solidFill>
                  <a:srgbClr val="415046"/>
                </a:solidFill>
                <a:latin typeface="Inter"/>
              </a:rPr>
              <a:t>Six product surfaces, in order of a deal's life.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1944000"/>
            <a:ext cx="648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5D43"/>
                </a:solidFill>
                <a:latin typeface="Inter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0000" y="1944000"/>
            <a:ext cx="5040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231B"/>
                </a:solidFill>
                <a:latin typeface="Inter"/>
              </a:rPr>
              <a:t>Chat — your PE AI squad on 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0000" y="1944000"/>
            <a:ext cx="49932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415046"/>
                </a:solidFill>
                <a:latin typeface="Inter"/>
              </a:rPr>
              <a:t>triage, LBO modelling, IC memo, VDR 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0000" y="2592000"/>
            <a:ext cx="648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5D43"/>
                </a:solidFill>
                <a:latin typeface="Inter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0000" y="2592000"/>
            <a:ext cx="5040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231B"/>
                </a:solidFill>
                <a:latin typeface="Inter"/>
              </a:rPr>
              <a:t>Pipeline — kanban across every deal stage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0000" y="2592000"/>
            <a:ext cx="49932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415046"/>
                </a:solidFill>
                <a:latin typeface="Inter"/>
              </a:rPr>
              <a:t>sector + ownership filters, click into a deal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000" y="3240000"/>
            <a:ext cx="648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5D43"/>
                </a:solidFill>
                <a:latin typeface="Inter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0000" y="3240000"/>
            <a:ext cx="5040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231B"/>
                </a:solidFill>
                <a:latin typeface="Inter"/>
              </a:rPr>
              <a:t>Deal detail — brief on the right, chat in the centre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0000" y="3240000"/>
            <a:ext cx="49932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415046"/>
                </a:solidFill>
                <a:latin typeface="Inter"/>
              </a:rPr>
              <a:t>LTM, top customers, DD findings, LBO returns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0000" y="3888000"/>
            <a:ext cx="648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5D43"/>
                </a:solidFill>
                <a:latin typeface="Inter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40000" y="3888000"/>
            <a:ext cx="5040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231B"/>
                </a:solidFill>
                <a:latin typeface="Inter"/>
              </a:rPr>
              <a:t>Analytics — ask in English, get a chart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0000" y="3888000"/>
            <a:ext cx="49932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415046"/>
                </a:solidFill>
                <a:latin typeface="Inter"/>
              </a:rPr>
              <a:t>sector multiples, stage counts, LP mix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000" y="4536000"/>
            <a:ext cx="648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5D43"/>
                </a:solidFill>
                <a:latin typeface="Inter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0000" y="4536000"/>
            <a:ext cx="5040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231B"/>
                </a:solidFill>
                <a:latin typeface="Inter"/>
              </a:rPr>
              <a:t>Instructions — tune how each specialist thinks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0000" y="4536000"/>
            <a:ext cx="49932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415046"/>
                </a:solidFill>
                <a:latin typeface="Inter"/>
              </a:rPr>
              <a:t>edit in-app, changes land on the next conversation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0000" y="5184000"/>
            <a:ext cx="648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5D43"/>
                </a:solidFill>
                <a:latin typeface="Inter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40000" y="5184000"/>
            <a:ext cx="50400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231B"/>
                </a:solidFill>
                <a:latin typeface="Inter"/>
              </a:rPr>
              <a:t>Extensions — live web + local registries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0000" y="5184000"/>
            <a:ext cx="4993200" cy="64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415046"/>
                </a:solidFill>
                <a:latin typeface="Inter"/>
              </a:rPr>
              <a:t>sourcing beyond your CRM, Baltic registry lookups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01 · CHAT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One chat, every PE specialist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Type a prefix or plain English — PEHero picks the right agent.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Left: your sessions, the full agent squad, and Pipeline / Instructions / Analytics.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Centre: the conversation. Contextual sample prompts appear right under the input.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Right: tables, citations, memo previews stream in as the agent works.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A live 'thinking' indicator shows what's happening behind the scenes.</a:t>
            </a:r>
          </a:p>
        </p:txBody>
      </p:sp>
      <p:pic>
        <p:nvPicPr>
          <p:cNvPr id="9" name="Picture 8" descr="07-chat-emp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Empty chat with contextual prompts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01 · CHAT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Deal Triage — go / no-go in 90 seconds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A quick decision backed by comps and market signals.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Type 'triage:' or describe the deal in plain English.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The agent pulls comparables and sector context on its own.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Returns a verdict, a three-bullet rationale, and a concrete next step.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A follow-up button surfaces to take the next step in one click.</a:t>
            </a:r>
          </a:p>
        </p:txBody>
      </p:sp>
      <p:pic>
        <p:nvPicPr>
          <p:cNvPr id="9" name="Picture 8" descr="08-chat-tri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Live triage on a vertical-SaaS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01 · CHAT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LBO Model Builder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Full 5-year model and sensitivity from one sentence of assumptions.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Normalises seller financials with standard QoE add-backs.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Projects revenue, margin, capex, interest, free cash flow and debt paydown.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Returns IRR, MOIC and a value-creation bridge — kept on hand for re-use.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Year-by-year table appears in the right pane, editable by asking for changes.</a:t>
            </a:r>
          </a:p>
        </p:txBody>
      </p:sp>
      <p:pic>
        <p:nvPicPr>
          <p:cNvPr id="9" name="Picture 8" descr="09-chat-l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LBO built from a plain-English prompt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01 · CHAT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IC Memo Writer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An investment-committee memo, drafted from the deal's own data.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Pulls the deal brief, LTM financials, LBO model, debt stack, comps and findings.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Drafts thesis, market, financials, value-creation plan, risks, recommendation.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Every quantitative claim is sourced from the deal — no invented numbers.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IC length by default; ask for a one-pager and it re-writes accordingly.</a:t>
            </a:r>
          </a:p>
        </p:txBody>
      </p:sp>
      <p:pic>
        <p:nvPicPr>
          <p:cNvPr id="9" name="Picture 8" descr="10-chat-me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IC memo generated from the deal data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02 ·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Kanban across every deal stage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Sourced → Closed / Held / Exited — every live target on one board.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Each card shows sector, LTM revenue and EBITDA, ask EV and multiple.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A heat dot on the card reflects seller intent — cold, warm or hot.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Sector and ownership chips filter the board in a click.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Click a card to open the full deal workspace.</a:t>
            </a:r>
          </a:p>
        </p:txBody>
      </p:sp>
      <p:pic>
        <p:nvPicPr>
          <p:cNvPr id="9" name="Picture 8" descr="11-pipeline-kanb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Full pipeline kanban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02 ·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Filter to what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Narrow to a sector or ownership type in one click.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Filter chips: sector, and ownership (founder, family, PE, VC, carve-out).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Cards update instantly without a page jump.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Perfect for mandate conversations — 'show me lower-mid-market software only'.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Filtered views are shareable with a single URL.</a:t>
            </a:r>
          </a:p>
        </p:txBody>
      </p:sp>
      <p:pic>
        <p:nvPicPr>
          <p:cNvPr id="9" name="Picture 8" descr="12-pipeline-softw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Pipeline filtered to software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03 · DEAL DETAIL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Every deal has its own workspace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Brief on the right, chat in the centre, artifacts stream in as the squad works.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Right pane: HQ, LTM financials, top customers, DD findings, margin and multiple.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Centre: per-deal chat — 'triage this', 'draft the IC memo', 'show DD findings'.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Any specialist can be invoked without ever leaving the deal.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New artifacts from tool calls land alongside the brief as they arrive.</a:t>
            </a:r>
          </a:p>
        </p:txBody>
      </p:sp>
      <p:pic>
        <p:nvPicPr>
          <p:cNvPr id="9" name="Picture 8" descr="13-pipeline-de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Single-deal workspace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04 · ANALYTICS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Ask in English, get a 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Analytics that read the same data your deal team does.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Natural-language questions run read-only against your deal data.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The right chart and title are picked automatically from the result.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Curated sample questions seed the experience for first-time users.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The underlying query is shown under every chart — fully auditable.</a:t>
            </a:r>
          </a:p>
        </p:txBody>
      </p:sp>
      <p:pic>
        <p:nvPicPr>
          <p:cNvPr id="9" name="Picture 8" descr="15-analytics-st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Company count by deal stage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04 · ANALYTICS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Sector multiples over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Median EV/EBITDA by sector, rolling 24 months.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Market signals cover every sector and sub-sector you're tracking.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A grouped line chart, colour-coded by sector, appears in one click.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Answers 'what's happening to multiples in X' without a spreadsheet.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Drops straight into the LP update or IC pre-read.</a:t>
            </a:r>
          </a:p>
        </p:txBody>
      </p:sp>
      <p:pic>
        <p:nvPicPr>
          <p:cNvPr id="9" name="Picture 8" descr="16-analytics-sec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Median EV/EBITDA by sector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05 · INSTRUCTIONS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Tune the squad, live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Every specialist's instructions are editable — from the same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Each role has its own set of instructions, plus a shared PE glossary.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Edits save in-place and take effect on the very next conversation.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No restarts, no deploys. Just change how the squad thinks and carry on.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Perfect for onboarding a partner's preferred memo style or diligence approach.</a:t>
            </a:r>
          </a:p>
        </p:txBody>
      </p:sp>
      <p:pic>
        <p:nvPicPr>
          <p:cNvPr id="9" name="Picture 8" descr="17-instructions-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The full squad, editable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540000"/>
            <a:ext cx="468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1F5D43"/>
                </a:solidFill>
                <a:latin typeface="Inter"/>
              </a:rPr>
              <a:t>05 · INSTRUCTIONS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792000"/>
            <a:ext cx="4680000" cy="79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14231B"/>
                </a:solidFill>
                <a:latin typeface="Inter"/>
              </a:rPr>
              <a:t>Editing the Deal Triage instructions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1548000"/>
            <a:ext cx="4680000" cy="46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415046"/>
                </a:solidFill>
                <a:latin typeface="Inter"/>
              </a:rPr>
              <a:t>Workflow, tone and output format — all in one view.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232000"/>
            <a:ext cx="4680000" cy="3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Rewrite a specialist's instructions the way you'd brief a new associate.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Shared PE context is applied automatically so you don't repeat yourself.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Versioned alongside the product so changes are auditable.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4231B"/>
                </a:solidFill>
                <a:latin typeface="Inter"/>
              </a:rPr>
              <a:t>•  Great for encoding your house style once and letting it apply everywhere.</a:t>
            </a:r>
          </a:p>
        </p:txBody>
      </p:sp>
      <p:pic>
        <p:nvPicPr>
          <p:cNvPr id="9" name="Picture 8" descr="18-instructions-ed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00000"/>
            <a:ext cx="5759999" cy="37028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3201" y="4674857"/>
            <a:ext cx="5759999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67E"/>
                </a:solidFill>
                <a:latin typeface="Inter"/>
              </a:rPr>
              <a:t>Editing a specialist's instructions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7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0000" y="6318000"/>
            <a:ext cx="11113200" cy="0"/>
          </a:xfrm>
          <a:prstGeom prst="line">
            <a:avLst/>
          </a:prstGeom>
          <a:ln w="6350">
            <a:solidFill>
              <a:srgbClr val="E3D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0000" y="6426000"/>
            <a:ext cx="11113200" cy="216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>
                <a:solidFill>
                  <a:srgbClr val="7A867E"/>
                </a:solidFill>
                <a:latin typeface="Inter"/>
              </a:rPr>
              <a:t>PEHero · Your Private Equity AI Agent Squad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620000"/>
            <a:ext cx="12193200" cy="36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F5D43"/>
                </a:solidFill>
                <a:latin typeface="Inter"/>
              </a:rPr>
              <a:t>LET'S 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088000"/>
            <a:ext cx="12193200" cy="10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4000" b="1">
                <a:solidFill>
                  <a:srgbClr val="14231B"/>
                </a:solidFill>
                <a:latin typeface="Inter"/>
              </a:rPr>
              <a:t>See PEHero on your deals.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0000" y="3420000"/>
            <a:ext cx="10033200" cy="10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600" b="0">
                <a:solidFill>
                  <a:srgbClr val="415046"/>
                </a:solidFill>
                <a:latin typeface="Inter"/>
              </a:rPr>
              <a:t>Book a 20-minute walkthrough. We'll load one of your recent deals into PEHero and show you the full agent flow — live.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860000"/>
            <a:ext cx="12193200" cy="36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4231B"/>
                </a:solidFill>
                <a:latin typeface="Inter"/>
              </a:rPr>
              <a:t>hello@pehero.fyi   ·   pehero.fyi/contact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400000"/>
            <a:ext cx="12193200" cy="36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7A867E"/>
                </a:solidFill>
                <a:latin typeface="Inter"/>
              </a:rPr>
              <a:t>BYOD — bring your own deal data.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